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9091A"/>
    <a:srgbClr val="9A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04" d="100"/>
          <a:sy n="104" d="100"/>
        </p:scale>
        <p:origin x="1494" y="1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3B0A7-59DD-254C-8048-8D0DB9C5EDAA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0CB7C-EC12-5841-8F45-957153FCF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3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9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eaVert" lIns="91438" tIns="45718" rIns="91438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1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21450" cy="5851525"/>
          </a:xfrm>
          <a:prstGeom prst="rect">
            <a:avLst/>
          </a:prstGeom>
        </p:spPr>
        <p:txBody>
          <a:bodyPr vert="eaVert" lIns="91438" tIns="45718" rIns="91438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6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lIns="91438" tIns="45718" rIns="91438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8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lIns="91438" tIns="45718" rIns="91438" bIns="45718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7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02"/>
            <a:ext cx="4375150" cy="4525963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8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4"/>
            <a:ext cx="4376870" cy="639762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/>
            </a:lvl1pPr>
            <a:lvl2pPr marL="457187" indent="0">
              <a:buNone/>
              <a:defRPr sz="2000" b="1"/>
            </a:lvl2pPr>
            <a:lvl3pPr marL="914373" indent="0">
              <a:buNone/>
              <a:defRPr sz="1800" b="1"/>
            </a:lvl3pPr>
            <a:lvl4pPr marL="1371560" indent="0">
              <a:buNone/>
              <a:defRPr sz="1600" b="1"/>
            </a:lvl4pPr>
            <a:lvl5pPr marL="1828747" indent="0">
              <a:buNone/>
              <a:defRPr sz="1600" b="1"/>
            </a:lvl5pPr>
            <a:lvl6pPr marL="2285933" indent="0">
              <a:buNone/>
              <a:defRPr sz="1600" b="1"/>
            </a:lvl6pPr>
            <a:lvl7pPr marL="2743120" indent="0">
              <a:buNone/>
              <a:defRPr sz="1600" b="1"/>
            </a:lvl7pPr>
            <a:lvl8pPr marL="3200307" indent="0">
              <a:buNone/>
              <a:defRPr sz="1600" b="1"/>
            </a:lvl8pPr>
            <a:lvl9pPr marL="36574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6"/>
            <a:ext cx="4376870" cy="3951288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4"/>
            <a:ext cx="4378590" cy="639762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/>
            </a:lvl1pPr>
            <a:lvl2pPr marL="457187" indent="0">
              <a:buNone/>
              <a:defRPr sz="2000" b="1"/>
            </a:lvl2pPr>
            <a:lvl3pPr marL="914373" indent="0">
              <a:buNone/>
              <a:defRPr sz="1800" b="1"/>
            </a:lvl3pPr>
            <a:lvl4pPr marL="1371560" indent="0">
              <a:buNone/>
              <a:defRPr sz="1600" b="1"/>
            </a:lvl4pPr>
            <a:lvl5pPr marL="1828747" indent="0">
              <a:buNone/>
              <a:defRPr sz="1600" b="1"/>
            </a:lvl5pPr>
            <a:lvl6pPr marL="2285933" indent="0">
              <a:buNone/>
              <a:defRPr sz="1600" b="1"/>
            </a:lvl6pPr>
            <a:lvl7pPr marL="2743120" indent="0">
              <a:buNone/>
              <a:defRPr sz="1600" b="1"/>
            </a:lvl7pPr>
            <a:lvl8pPr marL="3200307" indent="0">
              <a:buNone/>
              <a:defRPr sz="1600" b="1"/>
            </a:lvl8pPr>
            <a:lvl9pPr marL="36574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6"/>
            <a:ext cx="4378590" cy="3951288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8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68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0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  <a:prstGeom prst="rect">
            <a:avLst/>
          </a:prstGeom>
        </p:spPr>
        <p:txBody>
          <a:bodyPr lIns="91438" tIns="45718" rIns="91438" bIns="45718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/>
            </a:lvl1pPr>
            <a:lvl2pPr marL="457187" indent="0">
              <a:buNone/>
              <a:defRPr sz="1200"/>
            </a:lvl2pPr>
            <a:lvl3pPr marL="914373" indent="0">
              <a:buNone/>
              <a:defRPr sz="1000"/>
            </a:lvl3pPr>
            <a:lvl4pPr marL="1371560" indent="0">
              <a:buNone/>
              <a:defRPr sz="900"/>
            </a:lvl4pPr>
            <a:lvl5pPr marL="1828747" indent="0">
              <a:buNone/>
              <a:defRPr sz="900"/>
            </a:lvl5pPr>
            <a:lvl6pPr marL="2285933" indent="0">
              <a:buNone/>
              <a:defRPr sz="900"/>
            </a:lvl6pPr>
            <a:lvl7pPr marL="2743120" indent="0">
              <a:buNone/>
              <a:defRPr sz="900"/>
            </a:lvl7pPr>
            <a:lvl8pPr marL="3200307" indent="0">
              <a:buNone/>
              <a:defRPr sz="900"/>
            </a:lvl8pPr>
            <a:lvl9pPr marL="36574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lIns="91438" tIns="45718" rIns="91438" bIns="45718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3200"/>
            </a:lvl1pPr>
            <a:lvl2pPr marL="457187" indent="0">
              <a:buNone/>
              <a:defRPr sz="2800"/>
            </a:lvl2pPr>
            <a:lvl3pPr marL="914373" indent="0">
              <a:buNone/>
              <a:defRPr sz="2400"/>
            </a:lvl3pPr>
            <a:lvl4pPr marL="1371560" indent="0">
              <a:buNone/>
              <a:defRPr sz="2000"/>
            </a:lvl4pPr>
            <a:lvl5pPr marL="1828747" indent="0">
              <a:buNone/>
              <a:defRPr sz="2000"/>
            </a:lvl5pPr>
            <a:lvl6pPr marL="2285933" indent="0">
              <a:buNone/>
              <a:defRPr sz="2000"/>
            </a:lvl6pPr>
            <a:lvl7pPr marL="2743120" indent="0">
              <a:buNone/>
              <a:defRPr sz="2000"/>
            </a:lvl7pPr>
            <a:lvl8pPr marL="3200307" indent="0">
              <a:buNone/>
              <a:defRPr sz="2000"/>
            </a:lvl8pPr>
            <a:lvl9pPr marL="3657494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/>
            </a:lvl1pPr>
            <a:lvl2pPr marL="457187" indent="0">
              <a:buNone/>
              <a:defRPr sz="1200"/>
            </a:lvl2pPr>
            <a:lvl3pPr marL="914373" indent="0">
              <a:buNone/>
              <a:defRPr sz="1000"/>
            </a:lvl3pPr>
            <a:lvl4pPr marL="1371560" indent="0">
              <a:buNone/>
              <a:defRPr sz="900"/>
            </a:lvl4pPr>
            <a:lvl5pPr marL="1828747" indent="0">
              <a:buNone/>
              <a:defRPr sz="900"/>
            </a:lvl5pPr>
            <a:lvl6pPr marL="2285933" indent="0">
              <a:buNone/>
              <a:defRPr sz="900"/>
            </a:lvl6pPr>
            <a:lvl7pPr marL="2743120" indent="0">
              <a:buNone/>
              <a:defRPr sz="900"/>
            </a:lvl7pPr>
            <a:lvl8pPr marL="3200307" indent="0">
              <a:buNone/>
              <a:defRPr sz="900"/>
            </a:lvl8pPr>
            <a:lvl9pPr marL="36574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888DC29-0FF3-7140-9DA1-5EE37DC7C4E6}" type="datetimeFigureOut">
              <a:rPr lang="en-US" smtClean="0"/>
              <a:t>6/2/2020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lIns="91438" tIns="45718" rIns="91438" bIns="45718"/>
          <a:lstStyle/>
          <a:p>
            <a:fld id="{C944B419-9A08-7644-B962-6B5A824BF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0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5.jpg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906000" cy="68071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BCE632-1E89-4B5B-AC4E-F697F31CC97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5927" y="6290604"/>
            <a:ext cx="9900762" cy="5425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C67392-CDB2-4BC3-B7E1-3DF0C8F3ED99}"/>
              </a:ext>
            </a:extLst>
          </p:cNvPr>
          <p:cNvSpPr/>
          <p:nvPr userDrawn="1"/>
        </p:nvSpPr>
        <p:spPr>
          <a:xfrm>
            <a:off x="103517" y="6349042"/>
            <a:ext cx="4849483" cy="370935"/>
          </a:xfrm>
          <a:prstGeom prst="rect">
            <a:avLst/>
          </a:prstGeom>
          <a:solidFill>
            <a:srgbClr val="AD19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722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8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0" indent="-342890" algn="l" defTabSz="45718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9" indent="-285742" algn="l" defTabSz="457187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7" indent="-228594" algn="l" defTabSz="45718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4" indent="-228594" algn="l" defTabSz="457187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0" indent="-228594" algn="l" defTabSz="457187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4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0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4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91C6D28-4502-4D47-BDFA-9C5961CEE23F}"/>
              </a:ext>
            </a:extLst>
          </p:cNvPr>
          <p:cNvSpPr txBox="1"/>
          <p:nvPr/>
        </p:nvSpPr>
        <p:spPr>
          <a:xfrm>
            <a:off x="5884442" y="1705471"/>
            <a:ext cx="4034110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Size: H x W 			4.5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metres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x 18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metres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Media Type: 		Billboard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Orientation: 		Landscape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Illumination: 		LED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Panel: 			Driver’s left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Run-up: 			350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metres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LSM: 				7-10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Obstructions: 		None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66382D-5A0F-4112-B4C8-BD749F8A5904}"/>
              </a:ext>
            </a:extLst>
          </p:cNvPr>
          <p:cNvSpPr txBox="1"/>
          <p:nvPr/>
        </p:nvSpPr>
        <p:spPr>
          <a:xfrm>
            <a:off x="124318" y="1115127"/>
            <a:ext cx="7857632" cy="754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de-DE" sz="3600" baseline="30000" dirty="0"/>
              <a:t>Rate Card: </a:t>
            </a:r>
            <a:r>
              <a:rPr lang="de-DE" sz="3600" b="1" baseline="30000" dirty="0"/>
              <a:t>R320 0</a:t>
            </a:r>
            <a:r>
              <a:rPr lang="is-IS" sz="3600" b="1" baseline="30000" dirty="0"/>
              <a:t>00         </a:t>
            </a:r>
            <a:r>
              <a:rPr lang="is-IS" sz="3600" baseline="30000" dirty="0"/>
              <a:t>Slot Rate: </a:t>
            </a:r>
            <a:r>
              <a:rPr lang="is-IS" sz="3600" b="1" baseline="30000" dirty="0"/>
              <a:t>R75 </a:t>
            </a:r>
            <a:r>
              <a:rPr lang="is-IS" sz="3600" b="1" baseline="30000"/>
              <a:t>000 (1/8 slots) </a:t>
            </a:r>
            <a:endParaRPr lang="en-US" sz="3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6F377A-A6A7-42FF-B9F5-4A0BBCB723DE}"/>
              </a:ext>
            </a:extLst>
          </p:cNvPr>
          <p:cNvSpPr txBox="1"/>
          <p:nvPr/>
        </p:nvSpPr>
        <p:spPr>
          <a:xfrm>
            <a:off x="7452379" y="1114496"/>
            <a:ext cx="2537050" cy="754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hr-HR" sz="3600" baseline="30000" dirty="0"/>
              <a:t>Site No.: </a:t>
            </a:r>
            <a:r>
              <a:rPr lang="fi-FI" sz="3600" b="1" baseline="30000" dirty="0"/>
              <a:t>J062-L</a:t>
            </a:r>
            <a:endParaRPr lang="en-US" sz="3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50327-AF27-4A20-B8F1-8B596F3E8CEE}"/>
              </a:ext>
            </a:extLst>
          </p:cNvPr>
          <p:cNvSpPr txBox="1"/>
          <p:nvPr/>
        </p:nvSpPr>
        <p:spPr>
          <a:xfrm>
            <a:off x="132533" y="4528370"/>
            <a:ext cx="5672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Billboard situated on the N3 Highway, 500m from the </a:t>
            </a:r>
            <a:r>
              <a:rPr lang="en-US" sz="1000" dirty="0" err="1"/>
              <a:t>Gillooly’s</a:t>
            </a:r>
            <a:r>
              <a:rPr lang="en-US" sz="1000" dirty="0"/>
              <a:t> Interchange, </a:t>
            </a:r>
          </a:p>
          <a:p>
            <a:r>
              <a:rPr lang="en-US" sz="1000" dirty="0"/>
              <a:t>traffic heading in a southerly direction towards Kensington, </a:t>
            </a:r>
            <a:r>
              <a:rPr lang="en-US" sz="1000" dirty="0" err="1"/>
              <a:t>Jeppestown</a:t>
            </a:r>
            <a:r>
              <a:rPr lang="en-US" sz="1000" dirty="0"/>
              <a:t>, </a:t>
            </a:r>
          </a:p>
          <a:p>
            <a:r>
              <a:rPr lang="en-US" sz="1000" dirty="0" err="1"/>
              <a:t>Edenvale</a:t>
            </a:r>
            <a:r>
              <a:rPr lang="en-US" sz="1000" dirty="0"/>
              <a:t>, Isando and JHB CBD.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A9860E-A90C-4AA5-9B95-AC055336C360}"/>
              </a:ext>
            </a:extLst>
          </p:cNvPr>
          <p:cNvSpPr txBox="1"/>
          <p:nvPr/>
        </p:nvSpPr>
        <p:spPr>
          <a:xfrm>
            <a:off x="132533" y="360593"/>
            <a:ext cx="9609667" cy="82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de-DE" sz="4000" baseline="30000" dirty="0">
                <a:solidFill>
                  <a:schemeClr val="bg1"/>
                </a:solidFill>
              </a:rPr>
              <a:t>N3 HIGHWAY </a:t>
            </a:r>
            <a:r>
              <a:rPr lang="de-DE" sz="4000" baseline="30000">
                <a:solidFill>
                  <a:schemeClr val="bg1"/>
                </a:solidFill>
              </a:rPr>
              <a:t>| ESSEXWOLD </a:t>
            </a:r>
            <a:r>
              <a:rPr lang="de-DE" sz="4000" baseline="30000" dirty="0">
                <a:solidFill>
                  <a:schemeClr val="bg1"/>
                </a:solidFill>
              </a:rPr>
              <a:t>| JOHANNESBURG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EF8A62-7984-48D7-BA9C-E5C887DD0F30}"/>
              </a:ext>
            </a:extLst>
          </p:cNvPr>
          <p:cNvSpPr txBox="1"/>
          <p:nvPr/>
        </p:nvSpPr>
        <p:spPr>
          <a:xfrm>
            <a:off x="132533" y="5206824"/>
            <a:ext cx="5958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C9091A"/>
                </a:solidFill>
              </a:rPr>
              <a:t>NEARBY: O.R TAMBO INTERNATIONAL AIRPORT, EAST GATE SHOPPING CENTRE</a:t>
            </a:r>
            <a:endParaRPr lang="en-US" sz="1000" dirty="0">
              <a:solidFill>
                <a:srgbClr val="C9091A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A030F3-07ED-4FF5-9411-7BA8C9451178}"/>
              </a:ext>
            </a:extLst>
          </p:cNvPr>
          <p:cNvSpPr txBox="1"/>
          <p:nvPr/>
        </p:nvSpPr>
        <p:spPr>
          <a:xfrm>
            <a:off x="-313267" y="2260600"/>
            <a:ext cx="184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DBB50B5-1BE2-45D7-AF36-8E29DE6AAE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4576967"/>
            <a:ext cx="2566848" cy="1593442"/>
          </a:xfrm>
          <a:prstGeom prst="rect">
            <a:avLst/>
          </a:prstGeom>
        </p:spPr>
      </p:pic>
      <p:pic>
        <p:nvPicPr>
          <p:cNvPr id="30" name="Picture 29" descr="A large long train on a highway&#10;&#10;Description automatically generated">
            <a:extLst>
              <a:ext uri="{FF2B5EF4-FFF2-40B4-BE49-F238E27FC236}">
                <a16:creationId xmlns:a16="http://schemas.microsoft.com/office/drawing/2014/main" id="{BF21A0F6-CF21-4307-B942-79A1087A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3" y="1704063"/>
            <a:ext cx="5395460" cy="27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76522"/>
      </p:ext>
    </p:extLst>
  </p:cSld>
  <p:clrMapOvr>
    <a:masterClrMapping/>
  </p:clrMapOvr>
</p:sld>
</file>

<file path=ppt/theme/theme1.xml><?xml version="1.0" encoding="utf-8"?>
<a:theme xmlns:a="http://schemas.openxmlformats.org/drawingml/2006/main" name="Jinja Rate Cards - PP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0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Jinja Rate Cards - PP template.potx</Template>
  <TotalTime>1140</TotalTime>
  <Words>124</Words>
  <Application>Microsoft Office PowerPoint</Application>
  <PresentationFormat>A4 Paper (210x297 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Jinja Rate Cards - PP template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Lani Abraham</dc:creator>
  <cp:lastModifiedBy>Edward</cp:lastModifiedBy>
  <cp:revision>151</cp:revision>
  <dcterms:created xsi:type="dcterms:W3CDTF">2017-04-26T08:11:34Z</dcterms:created>
  <dcterms:modified xsi:type="dcterms:W3CDTF">2020-06-02T11:06:00Z</dcterms:modified>
</cp:coreProperties>
</file>